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92" r:id="rId2"/>
    <p:sldId id="291" r:id="rId3"/>
    <p:sldId id="323" r:id="rId4"/>
    <p:sldId id="325" r:id="rId5"/>
    <p:sldId id="326" r:id="rId6"/>
    <p:sldId id="327" r:id="rId7"/>
    <p:sldId id="333" r:id="rId8"/>
    <p:sldId id="334" r:id="rId9"/>
    <p:sldId id="342" r:id="rId10"/>
    <p:sldId id="343" r:id="rId11"/>
    <p:sldId id="340" r:id="rId12"/>
    <p:sldId id="345" r:id="rId13"/>
    <p:sldId id="330" r:id="rId14"/>
    <p:sldId id="331" r:id="rId15"/>
    <p:sldId id="332" r:id="rId16"/>
    <p:sldId id="335" r:id="rId17"/>
    <p:sldId id="336" r:id="rId18"/>
    <p:sldId id="337" r:id="rId19"/>
    <p:sldId id="338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F2CC"/>
    <a:srgbClr val="FFE699"/>
    <a:srgbClr val="F5D640"/>
    <a:srgbClr val="F5D265"/>
    <a:srgbClr val="FCBDA4"/>
    <a:srgbClr val="FEA995"/>
    <a:srgbClr val="FF7F74"/>
    <a:srgbClr val="FF989D"/>
    <a:srgbClr val="FDB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4" autoAdjust="0"/>
    <p:restoredTop sz="86384"/>
  </p:normalViewPr>
  <p:slideViewPr>
    <p:cSldViewPr snapToGrid="0">
      <p:cViewPr varScale="1">
        <p:scale>
          <a:sx n="97" d="100"/>
          <a:sy n="97" d="100"/>
        </p:scale>
        <p:origin x="1164" y="90"/>
      </p:cViewPr>
      <p:guideLst/>
    </p:cSldViewPr>
  </p:slideViewPr>
  <p:outlineViewPr>
    <p:cViewPr>
      <p:scale>
        <a:sx n="45" d="100"/>
        <a:sy n="45" d="100"/>
      </p:scale>
      <p:origin x="0" y="-79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6FACE-0413-3949-9231-AD784EB56853}" type="datetimeFigureOut">
              <a:rPr kumimoji="1" lang="zh-TW" altLang="en-US" smtClean="0"/>
              <a:t>2025/11/5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8F527-29D0-A045-98B2-6C79A7E0470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4476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8F527-29D0-A045-98B2-6C79A7E04708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34312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458A90-A9C3-F387-9563-496DE9F5F4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0967F0E-EB9B-21F8-F62A-5D9112447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DECD55-55E8-55CB-8412-4D6EE8DD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241DD-2637-1D4A-B249-92AD80ACBE31}" type="datetime1">
              <a:rPr kumimoji="1" lang="zh-TW" altLang="en-US" smtClean="0"/>
              <a:t>2025/11/5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042014-85B5-81B8-95FA-99D387AB3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D9A409-AF14-C768-82DE-433C78929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168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6AB3B9-0301-3694-7000-D297439AE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71D5171-0303-F365-7F76-CFAA9C1B9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A33A9F-BBC4-574C-5F85-0B59C1B24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D8E81-73E9-5D48-A27C-465059AB851A}" type="datetime1">
              <a:rPr kumimoji="1" lang="zh-TW" altLang="en-US" smtClean="0"/>
              <a:t>2025/11/5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367CE2-6C47-B298-4DC5-5FD44AB7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79FDC-A838-F999-85B7-2CF597B3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20187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58CE4E0-B056-5743-20EF-72D125CB2A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45FEF6D-43C1-7235-4C94-F4DE291201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69757A-ABE1-B909-08CA-6C386324F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CC41C-5265-6E48-8468-C46E4DB6B97C}" type="datetime1">
              <a:rPr kumimoji="1" lang="zh-TW" altLang="en-US" smtClean="0"/>
              <a:t>2025/11/5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91EA96-D046-4FB1-FFD3-CBC0BE18E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F25A99-BAAF-5059-A978-59DC74E0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0780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51F755-BE39-2922-1BED-70CEF4B7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330186-E5AC-15F7-7713-13C5C93A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F1E012-03DA-0247-C8A8-4363F34D2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01C3E-901A-BB4F-8A4D-C732BE139C7C}" type="datetime1">
              <a:rPr kumimoji="1" lang="zh-TW" altLang="en-US" smtClean="0"/>
              <a:t>2025/11/5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3E8DD4-EBCB-6D06-90C4-F7CB66814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41EC7B-C67C-A665-61FD-48419581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886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46ED8A-54B5-0640-1BFC-F50726C76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5BFDF9-D545-0A07-9FC6-E74051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8F0DD9-03AC-E475-1D24-950B07419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2F971-1F38-324A-A6A2-CC79CC504EFC}" type="datetime1">
              <a:rPr kumimoji="1" lang="zh-TW" altLang="en-US" smtClean="0"/>
              <a:t>2025/11/5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39EC8D7-D75C-3061-F1D1-36B0F4DE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3657E9-048F-4FE6-501F-5F6F3F68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147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85AA60-A02A-A682-51EE-FEC7F5A5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CFB45E-8192-4205-BBA8-C6351EFE3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5A2D4DC-70CD-6025-D045-FB5C1EA2E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15096B3-E789-639F-1F09-8608CED65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3A6F-EB69-A140-A976-78825DB06610}" type="datetime1">
              <a:rPr kumimoji="1" lang="zh-TW" altLang="en-US" smtClean="0"/>
              <a:t>2025/11/5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8C2BAF-0E6F-E5C7-E149-4E2323DC2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396AE5E-EE42-EDB4-14B8-016A12662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88441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E09133-0521-32F2-FE66-64341AA6D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1D222BF-F2B0-96A4-2266-17979F29A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0C32BE-7D47-E0DF-9C7B-EF45EE838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A7A1745-E183-FB89-4766-A0AED4872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27A1EE9-5BFD-3BFB-A438-B3207ECC2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08D7011-6675-A865-E970-9128CCF4B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9BA6-12BC-904A-9352-995207BBD0CC}" type="datetime1">
              <a:rPr kumimoji="1" lang="zh-TW" altLang="en-US" smtClean="0"/>
              <a:t>2025/11/5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29C650E-4F37-A8F4-182B-8E48BE3CB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3C76194-9219-EA20-CFF9-8880BCCB2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3324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CFA1B2-87D1-8DE4-8BBA-DA3C5FE4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5895D31-2261-8351-0DA0-B688F69ED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10A80-114E-8C47-BCDE-74E9F6BCDAD5}" type="datetime1">
              <a:rPr kumimoji="1" lang="zh-TW" altLang="en-US" smtClean="0"/>
              <a:t>2025/11/5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7944D1B-88DB-DC29-B7AD-AC0268C9D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5CE6E64-FBA1-7666-58FE-AFD7B3A0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7216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14F6BA2-817A-47AB-8187-D77BEADC9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DED01-CFAC-DA4A-9030-190703F9B561}" type="datetime1">
              <a:rPr kumimoji="1" lang="zh-TW" altLang="en-US" smtClean="0"/>
              <a:t>2025/11/5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A9A9136-DBC8-200B-8908-0C7846806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4560D0-050D-0CDE-29AA-A3E20C43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6805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B13B76-A799-A00C-85A1-E733A576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A490EE-D08E-2E7D-F525-4606CB226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D7ACA73-EDD4-5514-7A20-534281F0A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4DD7CA3-3393-7F46-67DB-CC0058EE8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CD357-3670-834C-BE00-8F23CAAF30BB}" type="datetime1">
              <a:rPr kumimoji="1" lang="zh-TW" altLang="en-US" smtClean="0"/>
              <a:t>2025/11/5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C1E295-8B56-C379-C620-668C7FF85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A1956F5-19B3-7FE4-B6BB-2360BC239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15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5FEBC3-81C8-CEF2-F0D1-A891F591B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39A952D-8A66-3269-0D44-6132CCD60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7AF8FC6-87B1-F112-9388-398F9224A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B222DB-F176-FE00-02EA-62F0DE9FA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A123B-9D95-6341-AFAC-1D5912580FD6}" type="datetime1">
              <a:rPr kumimoji="1" lang="zh-TW" altLang="en-US" smtClean="0"/>
              <a:t>2025/11/5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BCDAFEB-DA60-2D91-90EA-8D031D959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FAA3E24-3742-EFD0-5CA3-315A7D816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2124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5AC320E-99CD-92DA-50EA-21D0A0F87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EB5B620-DE50-A890-2B2C-793F8E5CD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F7ABD4-9925-1780-1F9C-CB21ECF54D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406D57-9065-134A-9893-5D19B9037315}" type="datetime1">
              <a:rPr kumimoji="1" lang="zh-TW" altLang="en-US" smtClean="0"/>
              <a:t>2025/11/5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BC9DA0-A1DE-858B-268D-F8BBB3358E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1444C9-6231-249A-B06E-508E3E5EE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3194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邊形 10">
            <a:extLst>
              <a:ext uri="{FF2B5EF4-FFF2-40B4-BE49-F238E27FC236}">
                <a16:creationId xmlns:a16="http://schemas.microsoft.com/office/drawing/2014/main" id="{D063E71D-2F79-CA26-A858-CE790930B725}"/>
              </a:ext>
            </a:extLst>
          </p:cNvPr>
          <p:cNvSpPr/>
          <p:nvPr/>
        </p:nvSpPr>
        <p:spPr>
          <a:xfrm>
            <a:off x="4281247" y="-14973"/>
            <a:ext cx="3629505" cy="6872973"/>
          </a:xfrm>
          <a:prstGeom prst="parallelogram">
            <a:avLst>
              <a:gd name="adj" fmla="val 32184"/>
            </a:avLst>
          </a:prstGeom>
          <a:solidFill>
            <a:srgbClr val="FFE69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4A8C1C-5D40-9488-8F65-C534E20E5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</a:t>
            </a:fld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653A8BE-0396-2A8F-4F78-81DD5AC3988C}"/>
              </a:ext>
            </a:extLst>
          </p:cNvPr>
          <p:cNvGrpSpPr/>
          <p:nvPr/>
        </p:nvGrpSpPr>
        <p:grpSpPr>
          <a:xfrm>
            <a:off x="7881956" y="3807372"/>
            <a:ext cx="4765942" cy="2322232"/>
            <a:chOff x="6587858" y="4034118"/>
            <a:chExt cx="4765942" cy="2322232"/>
          </a:xfrm>
        </p:grpSpPr>
        <p:sp>
          <p:nvSpPr>
            <p:cNvPr id="6" name="平行四邊形 5">
              <a:extLst>
                <a:ext uri="{FF2B5EF4-FFF2-40B4-BE49-F238E27FC236}">
                  <a16:creationId xmlns:a16="http://schemas.microsoft.com/office/drawing/2014/main" id="{33BDAE93-87A1-23F0-4438-445DCB21274E}"/>
                </a:ext>
              </a:extLst>
            </p:cNvPr>
            <p:cNvSpPr/>
            <p:nvPr/>
          </p:nvSpPr>
          <p:spPr>
            <a:xfrm>
              <a:off x="7525872" y="4034118"/>
              <a:ext cx="3827928" cy="2322232"/>
            </a:xfrm>
            <a:prstGeom prst="parallelogram">
              <a:avLst>
                <a:gd name="adj" fmla="val 15132"/>
              </a:avLst>
            </a:prstGeom>
            <a:blipFill dpi="0" rotWithShape="1"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028" name="Picture 4" descr="國立中興大學- 維基百科，自由的百科全書">
              <a:extLst>
                <a:ext uri="{FF2B5EF4-FFF2-40B4-BE49-F238E27FC236}">
                  <a16:creationId xmlns:a16="http://schemas.microsoft.com/office/drawing/2014/main" id="{A599FC30-0F74-6A3D-FA1B-5EE10FA240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858" y="4655234"/>
              <a:ext cx="1248495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92C40642-2F9E-5E04-0D76-DFB470DFAAE3}"/>
              </a:ext>
            </a:extLst>
          </p:cNvPr>
          <p:cNvGrpSpPr/>
          <p:nvPr/>
        </p:nvGrpSpPr>
        <p:grpSpPr>
          <a:xfrm>
            <a:off x="8217988" y="728396"/>
            <a:ext cx="4543270" cy="2196726"/>
            <a:chOff x="243883" y="4034118"/>
            <a:chExt cx="4543270" cy="2196726"/>
          </a:xfrm>
        </p:grpSpPr>
        <p:sp>
          <p:nvSpPr>
            <p:cNvPr id="5" name="平行四邊形 4">
              <a:extLst>
                <a:ext uri="{FF2B5EF4-FFF2-40B4-BE49-F238E27FC236}">
                  <a16:creationId xmlns:a16="http://schemas.microsoft.com/office/drawing/2014/main" id="{9F00BCA2-C44E-CDE9-4BC0-C6BDC6844BBB}"/>
                </a:ext>
              </a:extLst>
            </p:cNvPr>
            <p:cNvSpPr/>
            <p:nvPr/>
          </p:nvSpPr>
          <p:spPr>
            <a:xfrm>
              <a:off x="959225" y="4034118"/>
              <a:ext cx="3827928" cy="2196726"/>
            </a:xfrm>
            <a:prstGeom prst="parallelogram">
              <a:avLst>
                <a:gd name="adj" fmla="val 15132"/>
              </a:avLst>
            </a:prstGeom>
            <a:blipFill dpi="0" rotWithShape="1"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030" name="Picture 6" descr="中山醫學大學- 維基百科，自由的百科全書">
              <a:extLst>
                <a:ext uri="{FF2B5EF4-FFF2-40B4-BE49-F238E27FC236}">
                  <a16:creationId xmlns:a16="http://schemas.microsoft.com/office/drawing/2014/main" id="{A3B6F6E9-D6EE-46F3-510F-DAB318AE76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83" y="4592481"/>
              <a:ext cx="103175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FD3359-D964-B7C9-A1C7-97DE15AFD332}"/>
              </a:ext>
            </a:extLst>
          </p:cNvPr>
          <p:cNvSpPr txBox="1"/>
          <p:nvPr/>
        </p:nvSpPr>
        <p:spPr>
          <a:xfrm>
            <a:off x="608801" y="1665033"/>
            <a:ext cx="6322314" cy="2520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4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PM2.5</a:t>
            </a:r>
            <a:r>
              <a:rPr lang="zh-TW" altLang="en-US" sz="4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對上呼吸道感染之影響：來自臺灣之全國性實證</a:t>
            </a:r>
            <a:endParaRPr lang="en-US" altLang="zh-TW" sz="40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kumimoji="1" lang="zh-TW" altLang="en-US" sz="2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興中計劃</a:t>
            </a:r>
            <a:endParaRPr kumimoji="1" lang="en-US" altLang="zh-TW" sz="2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556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3675354" y="174331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前後差異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-2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10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73B3BD1F-8624-41D2-931B-0E4C67B4D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392" y="1266378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14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6106412" y="143526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11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5993A491-CE2F-41E4-B87C-C26433B5C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535" y="2147361"/>
            <a:ext cx="5310127" cy="4065639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A7510CF6-C3BE-40DB-808C-AB9DA6811B9D}"/>
              </a:ext>
            </a:extLst>
          </p:cNvPr>
          <p:cNvSpPr txBox="1"/>
          <p:nvPr/>
        </p:nvSpPr>
        <p:spPr>
          <a:xfrm>
            <a:off x="8664892" y="167288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 eaLnBrk="1" fontAlgn="ctr" latinLnBrk="0" hangingPunct="1"/>
            <a:r>
              <a:rPr lang="en-US" altLang="zh-TW" sz="1800" b="1" i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Influenza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9711B93-86D3-4558-9A59-43E39DC8C848}"/>
              </a:ext>
            </a:extLst>
          </p:cNvPr>
          <p:cNvSpPr txBox="1"/>
          <p:nvPr/>
        </p:nvSpPr>
        <p:spPr>
          <a:xfrm>
            <a:off x="3494408" y="16728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 eaLnBrk="1" fontAlgn="ctr" latinLnBrk="0" hangingPunct="1"/>
            <a:r>
              <a:rPr lang="en-US" altLang="zh-TW" sz="1800" b="1" i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URI</a:t>
            </a: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F4D5885D-4508-4919-A20A-8D5E71D1B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83" y="2147361"/>
            <a:ext cx="5439651" cy="406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76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6106412" y="143526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12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84FD088-C7B0-4C98-8257-696954D0EAEE}"/>
              </a:ext>
            </a:extLst>
          </p:cNvPr>
          <p:cNvSpPr txBox="1"/>
          <p:nvPr/>
        </p:nvSpPr>
        <p:spPr>
          <a:xfrm>
            <a:off x="2452587" y="1678788"/>
            <a:ext cx="204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 eaLnBrk="1" fontAlgn="ctr" latinLnBrk="0" hangingPunct="1"/>
            <a:r>
              <a:rPr lang="zh-TW" altLang="en-US" sz="1800" b="1" i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TC Medium" panose="020B0200000000000000" pitchFamily="34" charset="-120"/>
                <a:cs typeface="Times New Roman" panose="02020603050405020304" pitchFamily="18" charset="0"/>
              </a:rPr>
              <a:t>急性</a:t>
            </a:r>
            <a:r>
              <a:rPr lang="en-US" altLang="zh-TW" sz="1800" b="1" i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Rhinosinusitis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F49B198-41F0-4666-9F52-A73449DE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80" y="2147361"/>
            <a:ext cx="5441055" cy="4065639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1218A15C-244E-431A-ADBF-B57D8489C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553" y="2148258"/>
            <a:ext cx="5332176" cy="4099519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2108137D-0FAB-4BAE-A360-F02683C2CDF3}"/>
              </a:ext>
            </a:extLst>
          </p:cNvPr>
          <p:cNvSpPr txBox="1"/>
          <p:nvPr/>
        </p:nvSpPr>
        <p:spPr>
          <a:xfrm>
            <a:off x="8190187" y="1676354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i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Allergic rhinitis</a:t>
            </a:r>
          </a:p>
        </p:txBody>
      </p:sp>
    </p:spTree>
    <p:extLst>
      <p:ext uri="{BB962C8B-B14F-4D97-AF65-F5344CB8AC3E}">
        <p14:creationId xmlns:p14="http://schemas.microsoft.com/office/powerpoint/2010/main" val="824281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8262061" y="153117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13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6767B8B-2ED9-46CF-BD4C-817B0A3B1F9A}"/>
              </a:ext>
            </a:extLst>
          </p:cNvPr>
          <p:cNvSpPr txBox="1"/>
          <p:nvPr/>
        </p:nvSpPr>
        <p:spPr>
          <a:xfrm>
            <a:off x="698044" y="126637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原先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DA618C63-E86F-473E-AECD-5E04FB11FABB}"/>
              </a:ext>
            </a:extLst>
          </p:cNvPr>
          <p:cNvSpPr txBox="1"/>
          <p:nvPr/>
        </p:nvSpPr>
        <p:spPr>
          <a:xfrm>
            <a:off x="698044" y="2087684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延遲的部分挖空處理，最後捨棄有空值的部分 </a:t>
            </a: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B04122A6-CC2E-41ED-A8E6-306726B40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739421"/>
              </p:ext>
            </p:extLst>
          </p:nvPr>
        </p:nvGraphicFramePr>
        <p:xfrm>
          <a:off x="975529" y="3127090"/>
          <a:ext cx="10618865" cy="2142165"/>
        </p:xfrm>
        <a:graphic>
          <a:graphicData uri="http://schemas.openxmlformats.org/drawingml/2006/table">
            <a:tbl>
              <a:tblPr/>
              <a:tblGrid>
                <a:gridCol w="1255390">
                  <a:extLst>
                    <a:ext uri="{9D8B030D-6E8A-4147-A177-3AD203B41FA5}">
                      <a16:colId xmlns:a16="http://schemas.microsoft.com/office/drawing/2014/main" val="2083870881"/>
                    </a:ext>
                  </a:extLst>
                </a:gridCol>
                <a:gridCol w="718768">
                  <a:extLst>
                    <a:ext uri="{9D8B030D-6E8A-4147-A177-3AD203B41FA5}">
                      <a16:colId xmlns:a16="http://schemas.microsoft.com/office/drawing/2014/main" val="2003964188"/>
                    </a:ext>
                  </a:extLst>
                </a:gridCol>
                <a:gridCol w="728908">
                  <a:extLst>
                    <a:ext uri="{9D8B030D-6E8A-4147-A177-3AD203B41FA5}">
                      <a16:colId xmlns:a16="http://schemas.microsoft.com/office/drawing/2014/main" val="2691225760"/>
                    </a:ext>
                  </a:extLst>
                </a:gridCol>
                <a:gridCol w="850394">
                  <a:extLst>
                    <a:ext uri="{9D8B030D-6E8A-4147-A177-3AD203B41FA5}">
                      <a16:colId xmlns:a16="http://schemas.microsoft.com/office/drawing/2014/main" val="2143438839"/>
                    </a:ext>
                  </a:extLst>
                </a:gridCol>
                <a:gridCol w="1214848">
                  <a:extLst>
                    <a:ext uri="{9D8B030D-6E8A-4147-A177-3AD203B41FA5}">
                      <a16:colId xmlns:a16="http://schemas.microsoft.com/office/drawing/2014/main" val="4098324251"/>
                    </a:ext>
                  </a:extLst>
                </a:gridCol>
                <a:gridCol w="1118947">
                  <a:extLst>
                    <a:ext uri="{9D8B030D-6E8A-4147-A177-3AD203B41FA5}">
                      <a16:colId xmlns:a16="http://schemas.microsoft.com/office/drawing/2014/main" val="774991650"/>
                    </a:ext>
                  </a:extLst>
                </a:gridCol>
                <a:gridCol w="946322">
                  <a:extLst>
                    <a:ext uri="{9D8B030D-6E8A-4147-A177-3AD203B41FA5}">
                      <a16:colId xmlns:a16="http://schemas.microsoft.com/office/drawing/2014/main" val="1338624153"/>
                    </a:ext>
                  </a:extLst>
                </a:gridCol>
                <a:gridCol w="946322">
                  <a:extLst>
                    <a:ext uri="{9D8B030D-6E8A-4147-A177-3AD203B41FA5}">
                      <a16:colId xmlns:a16="http://schemas.microsoft.com/office/drawing/2014/main" val="3826444848"/>
                    </a:ext>
                  </a:extLst>
                </a:gridCol>
                <a:gridCol w="946322">
                  <a:extLst>
                    <a:ext uri="{9D8B030D-6E8A-4147-A177-3AD203B41FA5}">
                      <a16:colId xmlns:a16="http://schemas.microsoft.com/office/drawing/2014/main" val="327172533"/>
                    </a:ext>
                  </a:extLst>
                </a:gridCol>
                <a:gridCol w="946322">
                  <a:extLst>
                    <a:ext uri="{9D8B030D-6E8A-4147-A177-3AD203B41FA5}">
                      <a16:colId xmlns:a16="http://schemas.microsoft.com/office/drawing/2014/main" val="4065140703"/>
                    </a:ext>
                  </a:extLst>
                </a:gridCol>
                <a:gridCol w="946322">
                  <a:extLst>
                    <a:ext uri="{9D8B030D-6E8A-4147-A177-3AD203B41FA5}">
                      <a16:colId xmlns:a16="http://schemas.microsoft.com/office/drawing/2014/main" val="3599833858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region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week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case_c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pop_total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kern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case_per</a:t>
                      </a:r>
                      <a:endParaRPr lang="en-US" sz="18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Noto Serif TC ExtraBold" panose="020202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en-US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capita(‰)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lag0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lag1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lag2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lag10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10031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ans TC Medium" panose="020B0200000000000000" pitchFamily="34" charset="-120"/>
                          <a:cs typeface="Times New Roman" panose="02020603050405020304" pitchFamily="18" charset="0"/>
                        </a:rPr>
                        <a:t>北北基桃竹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739416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1.17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24.44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55103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ans TC Medium" panose="020B0200000000000000" pitchFamily="34" charset="-120"/>
                          <a:cs typeface="Times New Roman" panose="02020603050405020304" pitchFamily="18" charset="0"/>
                        </a:rPr>
                        <a:t>北北基桃竹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4419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740046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5.97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20.39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22.42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70584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ans TC Medium" panose="020B0200000000000000" pitchFamily="34" charset="-120"/>
                          <a:cs typeface="Times New Roman" panose="02020603050405020304" pitchFamily="18" charset="0"/>
                        </a:rPr>
                        <a:t>北北基桃竹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4257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741444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5.74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22.23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21.31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22.35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16823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ans TC Medium" panose="020B0200000000000000" pitchFamily="34" charset="-120"/>
                          <a:cs typeface="Times New Roman" panose="02020603050405020304" pitchFamily="18" charset="0"/>
                        </a:rPr>
                        <a:t>北北基桃竹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4211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741051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5.68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16.37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19.3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19.66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683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015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14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B160D24-B37C-42EF-BCAA-A971D8EFDBB8}"/>
              </a:ext>
            </a:extLst>
          </p:cNvPr>
          <p:cNvSpPr txBox="1"/>
          <p:nvPr/>
        </p:nvSpPr>
        <p:spPr>
          <a:xfrm>
            <a:off x="698044" y="126637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修正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8D370E8-ED64-456A-932E-181D1FD99E2A}"/>
              </a:ext>
            </a:extLst>
          </p:cNvPr>
          <p:cNvSpPr txBox="1"/>
          <p:nvPr/>
        </p:nvSpPr>
        <p:spPr>
          <a:xfrm>
            <a:off x="698044" y="2087684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以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2015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年的空汙資料做填補 </a:t>
            </a:r>
          </a:p>
        </p:txBody>
      </p:sp>
      <p:sp>
        <p:nvSpPr>
          <p:cNvPr id="35" name="圓角矩形 11">
            <a:extLst>
              <a:ext uri="{FF2B5EF4-FFF2-40B4-BE49-F238E27FC236}">
                <a16:creationId xmlns:a16="http://schemas.microsoft.com/office/drawing/2014/main" id="{5E51CA58-1D3A-4D1E-880A-A531B89C9573}"/>
              </a:ext>
            </a:extLst>
          </p:cNvPr>
          <p:cNvSpPr/>
          <p:nvPr/>
        </p:nvSpPr>
        <p:spPr>
          <a:xfrm>
            <a:off x="8262061" y="153117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BA38E728-CF4A-4375-86BF-3CD8213A306F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03648291-66DD-4232-86C8-FB80B81D41D7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B46F2E52-A222-46B3-BF8A-BC767EEA4F72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1597B40C-D866-4145-A510-667F03F6D3C3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A1AF84B7-C4F4-4F17-87E9-7DD4D444D8C5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10D77505-200B-4B16-BA92-0414188B114D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A0BEABCB-861C-47D3-AE43-B4332F937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763748"/>
              </p:ext>
            </p:extLst>
          </p:nvPr>
        </p:nvGraphicFramePr>
        <p:xfrm>
          <a:off x="975529" y="3127090"/>
          <a:ext cx="10618865" cy="2142165"/>
        </p:xfrm>
        <a:graphic>
          <a:graphicData uri="http://schemas.openxmlformats.org/drawingml/2006/table">
            <a:tbl>
              <a:tblPr/>
              <a:tblGrid>
                <a:gridCol w="1255390">
                  <a:extLst>
                    <a:ext uri="{9D8B030D-6E8A-4147-A177-3AD203B41FA5}">
                      <a16:colId xmlns:a16="http://schemas.microsoft.com/office/drawing/2014/main" val="2083870881"/>
                    </a:ext>
                  </a:extLst>
                </a:gridCol>
                <a:gridCol w="718768">
                  <a:extLst>
                    <a:ext uri="{9D8B030D-6E8A-4147-A177-3AD203B41FA5}">
                      <a16:colId xmlns:a16="http://schemas.microsoft.com/office/drawing/2014/main" val="2003964188"/>
                    </a:ext>
                  </a:extLst>
                </a:gridCol>
                <a:gridCol w="728908">
                  <a:extLst>
                    <a:ext uri="{9D8B030D-6E8A-4147-A177-3AD203B41FA5}">
                      <a16:colId xmlns:a16="http://schemas.microsoft.com/office/drawing/2014/main" val="2691225760"/>
                    </a:ext>
                  </a:extLst>
                </a:gridCol>
                <a:gridCol w="850394">
                  <a:extLst>
                    <a:ext uri="{9D8B030D-6E8A-4147-A177-3AD203B41FA5}">
                      <a16:colId xmlns:a16="http://schemas.microsoft.com/office/drawing/2014/main" val="2143438839"/>
                    </a:ext>
                  </a:extLst>
                </a:gridCol>
                <a:gridCol w="1214848">
                  <a:extLst>
                    <a:ext uri="{9D8B030D-6E8A-4147-A177-3AD203B41FA5}">
                      <a16:colId xmlns:a16="http://schemas.microsoft.com/office/drawing/2014/main" val="4098324251"/>
                    </a:ext>
                  </a:extLst>
                </a:gridCol>
                <a:gridCol w="1118947">
                  <a:extLst>
                    <a:ext uri="{9D8B030D-6E8A-4147-A177-3AD203B41FA5}">
                      <a16:colId xmlns:a16="http://schemas.microsoft.com/office/drawing/2014/main" val="774991650"/>
                    </a:ext>
                  </a:extLst>
                </a:gridCol>
                <a:gridCol w="946322">
                  <a:extLst>
                    <a:ext uri="{9D8B030D-6E8A-4147-A177-3AD203B41FA5}">
                      <a16:colId xmlns:a16="http://schemas.microsoft.com/office/drawing/2014/main" val="1338624153"/>
                    </a:ext>
                  </a:extLst>
                </a:gridCol>
                <a:gridCol w="946322">
                  <a:extLst>
                    <a:ext uri="{9D8B030D-6E8A-4147-A177-3AD203B41FA5}">
                      <a16:colId xmlns:a16="http://schemas.microsoft.com/office/drawing/2014/main" val="3826444848"/>
                    </a:ext>
                  </a:extLst>
                </a:gridCol>
                <a:gridCol w="946322">
                  <a:extLst>
                    <a:ext uri="{9D8B030D-6E8A-4147-A177-3AD203B41FA5}">
                      <a16:colId xmlns:a16="http://schemas.microsoft.com/office/drawing/2014/main" val="327172533"/>
                    </a:ext>
                  </a:extLst>
                </a:gridCol>
                <a:gridCol w="946322">
                  <a:extLst>
                    <a:ext uri="{9D8B030D-6E8A-4147-A177-3AD203B41FA5}">
                      <a16:colId xmlns:a16="http://schemas.microsoft.com/office/drawing/2014/main" val="4065140703"/>
                    </a:ext>
                  </a:extLst>
                </a:gridCol>
                <a:gridCol w="946322">
                  <a:extLst>
                    <a:ext uri="{9D8B030D-6E8A-4147-A177-3AD203B41FA5}">
                      <a16:colId xmlns:a16="http://schemas.microsoft.com/office/drawing/2014/main" val="3599833858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region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week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case_c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pop_total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kern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case_per</a:t>
                      </a:r>
                      <a:endParaRPr lang="en-US" sz="18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Noto Serif TC ExtraBold" panose="020202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en-US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capita(‰)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lag0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lag1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lag2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lag10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10031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ans TC Medium" panose="020B0200000000000000" pitchFamily="34" charset="-120"/>
                          <a:cs typeface="Times New Roman" panose="02020603050405020304" pitchFamily="18" charset="0"/>
                        </a:rPr>
                        <a:t>北北基桃竹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739416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1.17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24.44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22.9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21.46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19.32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55103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ans TC Medium" panose="020B0200000000000000" pitchFamily="34" charset="-120"/>
                          <a:cs typeface="Times New Roman" panose="02020603050405020304" pitchFamily="18" charset="0"/>
                        </a:rPr>
                        <a:t>北北基桃竹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4419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740046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5.97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20.39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22.42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22.07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19.06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70584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ans TC Medium" panose="020B0200000000000000" pitchFamily="34" charset="-120"/>
                          <a:cs typeface="Times New Roman" panose="02020603050405020304" pitchFamily="18" charset="0"/>
                        </a:rPr>
                        <a:t>北北基桃竹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4257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741444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5.74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22.23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21.31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22.35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19.43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16823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ans TC Medium" panose="020B0200000000000000" pitchFamily="34" charset="-120"/>
                          <a:cs typeface="Times New Roman" panose="02020603050405020304" pitchFamily="18" charset="0"/>
                        </a:rPr>
                        <a:t>北北基桃竹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4211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741051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5.68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16.37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19.3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19.66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oto Serif TC ExtraBold" panose="02020200000000000000" pitchFamily="18" charset="-128"/>
                          <a:cs typeface="Times New Roman" panose="02020603050405020304" pitchFamily="18" charset="0"/>
                        </a:rPr>
                        <a:t>18.6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683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811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15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以更長的延遲週期繪製關係圖</a:t>
            </a:r>
          </a:p>
        </p:txBody>
      </p:sp>
      <p:sp>
        <p:nvSpPr>
          <p:cNvPr id="35" name="圓角矩形 11">
            <a:extLst>
              <a:ext uri="{FF2B5EF4-FFF2-40B4-BE49-F238E27FC236}">
                <a16:creationId xmlns:a16="http://schemas.microsoft.com/office/drawing/2014/main" id="{EE9554FD-477F-4C61-AD86-973E06889233}"/>
              </a:ext>
            </a:extLst>
          </p:cNvPr>
          <p:cNvSpPr/>
          <p:nvPr/>
        </p:nvSpPr>
        <p:spPr>
          <a:xfrm>
            <a:off x="8262061" y="153117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5568F612-5A08-49B1-9544-7E4DD4D1B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93" y="1728043"/>
            <a:ext cx="9256614" cy="462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81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16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以更長的延遲週期繪製關係圖</a:t>
            </a:r>
          </a:p>
        </p:txBody>
      </p:sp>
      <p:sp>
        <p:nvSpPr>
          <p:cNvPr id="35" name="圓角矩形 11">
            <a:extLst>
              <a:ext uri="{FF2B5EF4-FFF2-40B4-BE49-F238E27FC236}">
                <a16:creationId xmlns:a16="http://schemas.microsoft.com/office/drawing/2014/main" id="{EE9554FD-477F-4C61-AD86-973E06889233}"/>
              </a:ext>
            </a:extLst>
          </p:cNvPr>
          <p:cNvSpPr/>
          <p:nvPr/>
        </p:nvSpPr>
        <p:spPr>
          <a:xfrm>
            <a:off x="8262061" y="153117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DA19B77A-AF68-4055-B80F-17A3BAF27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00" y="1726750"/>
            <a:ext cx="9259200" cy="46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07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17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以更長的延遲週期繪製關係圖</a:t>
            </a:r>
          </a:p>
        </p:txBody>
      </p:sp>
      <p:sp>
        <p:nvSpPr>
          <p:cNvPr id="35" name="圓角矩形 11">
            <a:extLst>
              <a:ext uri="{FF2B5EF4-FFF2-40B4-BE49-F238E27FC236}">
                <a16:creationId xmlns:a16="http://schemas.microsoft.com/office/drawing/2014/main" id="{EE9554FD-477F-4C61-AD86-973E06889233}"/>
              </a:ext>
            </a:extLst>
          </p:cNvPr>
          <p:cNvSpPr/>
          <p:nvPr/>
        </p:nvSpPr>
        <p:spPr>
          <a:xfrm>
            <a:off x="8262061" y="153117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E2A7D2F2-0529-48FB-A7D8-924B2C55C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00" y="1726750"/>
            <a:ext cx="9259200" cy="46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5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18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以更長的延遲週期繪製關係圖</a:t>
            </a:r>
          </a:p>
        </p:txBody>
      </p:sp>
      <p:sp>
        <p:nvSpPr>
          <p:cNvPr id="35" name="圓角矩形 11">
            <a:extLst>
              <a:ext uri="{FF2B5EF4-FFF2-40B4-BE49-F238E27FC236}">
                <a16:creationId xmlns:a16="http://schemas.microsoft.com/office/drawing/2014/main" id="{EE9554FD-477F-4C61-AD86-973E06889233}"/>
              </a:ext>
            </a:extLst>
          </p:cNvPr>
          <p:cNvSpPr/>
          <p:nvPr/>
        </p:nvSpPr>
        <p:spPr>
          <a:xfrm>
            <a:off x="8262061" y="153117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D76960B2-F5DB-48B0-A50E-4BE468814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00" y="1728043"/>
            <a:ext cx="9259200" cy="46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6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19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以更長的延遲週期繪製關係圖</a:t>
            </a:r>
          </a:p>
        </p:txBody>
      </p:sp>
      <p:sp>
        <p:nvSpPr>
          <p:cNvPr id="35" name="圓角矩形 11">
            <a:extLst>
              <a:ext uri="{FF2B5EF4-FFF2-40B4-BE49-F238E27FC236}">
                <a16:creationId xmlns:a16="http://schemas.microsoft.com/office/drawing/2014/main" id="{EE9554FD-477F-4C61-AD86-973E06889233}"/>
              </a:ext>
            </a:extLst>
          </p:cNvPr>
          <p:cNvSpPr/>
          <p:nvPr/>
        </p:nvSpPr>
        <p:spPr>
          <a:xfrm>
            <a:off x="8262061" y="153117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B00C8B1D-28B2-488E-ADB8-F111AE59A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00" y="1726750"/>
            <a:ext cx="9259200" cy="46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72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618D97E3-D727-B6E2-2AE7-4BDC4EDE21F3}"/>
              </a:ext>
            </a:extLst>
          </p:cNvPr>
          <p:cNvGrpSpPr/>
          <p:nvPr/>
        </p:nvGrpSpPr>
        <p:grpSpPr>
          <a:xfrm>
            <a:off x="1396088" y="168164"/>
            <a:ext cx="1620000" cy="540000"/>
            <a:chOff x="1445621" y="191648"/>
            <a:chExt cx="1620000" cy="540000"/>
          </a:xfrm>
          <a:solidFill>
            <a:schemeClr val="accent4"/>
          </a:solidFill>
        </p:grpSpPr>
        <p:sp>
          <p:nvSpPr>
            <p:cNvPr id="12" name="圓角矩形 11">
              <a:extLst>
                <a:ext uri="{FF2B5EF4-FFF2-40B4-BE49-F238E27FC236}">
                  <a16:creationId xmlns:a16="http://schemas.microsoft.com/office/drawing/2014/main" id="{374B2A5B-D40F-C011-2690-75D68BA81A6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3B6DE91-B478-23BB-A634-B8C3FE884EF0}"/>
                </a:ext>
              </a:extLst>
            </p:cNvPr>
            <p:cNvSpPr txBox="1"/>
            <p:nvPr/>
          </p:nvSpPr>
          <p:spPr>
            <a:xfrm>
              <a:off x="1701631" y="276982"/>
              <a:ext cx="1107996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本次進度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7D1A14B9-6107-DC48-4E75-AC818A7221CF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742AA242-0373-945D-00B9-4AE64A29CF59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D8DA4BB1-CC5A-0669-A7A9-4C00EEE8BB5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本次進度摘要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2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468590D-D57A-B6D4-4DD5-B8F368646514}"/>
              </a:ext>
            </a:extLst>
          </p:cNvPr>
          <p:cNvSpPr txBox="1"/>
          <p:nvPr/>
        </p:nvSpPr>
        <p:spPr>
          <a:xfrm>
            <a:off x="698044" y="2087684"/>
            <a:ext cx="10785119" cy="1680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初步撰寫出論文一 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-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 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PM2.5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對上呼吸道感染之影響：來自臺灣之全國性實證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將分群以隨機初始化重新做過，以確保分群的穩定性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修正累計加總計算，並繪製出延遲更長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(0-10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周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)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的關係圖 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8889557-11A2-4064-8002-74923C89C434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FB4D0FD8-9D93-47D8-8B7B-990A9FA83A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7855B6C0-C5D7-4820-A1AE-72B7DC04E25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5449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3675354" y="174331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隨機初始化分群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3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468590D-D57A-B6D4-4DD5-B8F368646514}"/>
              </a:ext>
            </a:extLst>
          </p:cNvPr>
          <p:cNvSpPr txBox="1"/>
          <p:nvPr/>
        </p:nvSpPr>
        <p:spPr>
          <a:xfrm>
            <a:off x="698044" y="2087684"/>
            <a:ext cx="10785119" cy="1680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對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K-means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設定</a:t>
            </a:r>
            <a:r>
              <a:rPr lang="en-US" altLang="zh-TW" b="1" dirty="0" err="1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n_init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=50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K-means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的初始群中心位置可能會影響分群結果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進行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50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次隨機初始的中心位置分群後，選擇最佳結果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59F19D16-3556-417B-AF4B-56F87CF57C55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6" name="圓角矩形 17">
              <a:extLst>
                <a:ext uri="{FF2B5EF4-FFF2-40B4-BE49-F238E27FC236}">
                  <a16:creationId xmlns:a16="http://schemas.microsoft.com/office/drawing/2014/main" id="{42558675-6275-48AD-8F1A-8321088E71E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B9D3A5F9-C33B-4C2A-B283-9C33A3C70285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1CB1FA1A-EE38-45DE-8615-B97555DAF2D1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9" name="圓角矩形 17">
              <a:extLst>
                <a:ext uri="{FF2B5EF4-FFF2-40B4-BE49-F238E27FC236}">
                  <a16:creationId xmlns:a16="http://schemas.microsoft.com/office/drawing/2014/main" id="{CA6525B4-68E6-4EA8-9D0B-31D82FD5DED2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430C6634-822A-42C3-B1E1-3A7C158DD69A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6496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FB8A6C7-83E4-48EA-846D-B41A92412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8" t="6861"/>
          <a:stretch/>
        </p:blipFill>
        <p:spPr>
          <a:xfrm>
            <a:off x="7815940" y="1136926"/>
            <a:ext cx="3411200" cy="55384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3675354" y="174331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原先劃分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4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468590D-D57A-B6D4-4DD5-B8F368646514}"/>
              </a:ext>
            </a:extLst>
          </p:cNvPr>
          <p:cNvSpPr txBox="1"/>
          <p:nvPr/>
        </p:nvSpPr>
        <p:spPr>
          <a:xfrm>
            <a:off x="698044" y="2087684"/>
            <a:ext cx="10785119" cy="2788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北北基桃竹苗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中彰投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雲嘉南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高屏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宜花東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0D69A21-6609-47BF-964E-835C34D2F3B0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79C0E786-4051-4946-BAAD-0E532A67F188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47549850-6407-4CC3-A96E-E7E6709A9F0A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5D50309B-0E14-4B53-8654-366A5DE4BD62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9D349C5F-86B4-41FB-B242-1379D2D9E2D2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C378FB48-86E5-4784-89E9-EBDC06D3C6B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58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3675354" y="174331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2052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n_init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=50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結果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5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468590D-D57A-B6D4-4DD5-B8F368646514}"/>
              </a:ext>
            </a:extLst>
          </p:cNvPr>
          <p:cNvSpPr txBox="1"/>
          <p:nvPr/>
        </p:nvSpPr>
        <p:spPr>
          <a:xfrm>
            <a:off x="698044" y="2087684"/>
            <a:ext cx="10785119" cy="2788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北北基桃竹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苗中彰投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雲嘉南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高屏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宜花東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4E69409-3224-4337-9DE2-088FA7E16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2"/>
          <a:stretch/>
        </p:blipFill>
        <p:spPr>
          <a:xfrm>
            <a:off x="7865100" y="1123799"/>
            <a:ext cx="3202221" cy="5564755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022D1ABD-C8B1-4420-9028-870EF4574BE0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3" name="圓角矩形 17">
              <a:extLst>
                <a:ext uri="{FF2B5EF4-FFF2-40B4-BE49-F238E27FC236}">
                  <a16:creationId xmlns:a16="http://schemas.microsoft.com/office/drawing/2014/main" id="{E8C0329F-37B2-49A1-AAF6-C00536176E3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547BF30-A9EA-4248-9B78-1A8BF77224B1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CC65F4E-4897-455F-A657-92E52FBEC5BF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7" name="圓角矩形 17">
              <a:extLst>
                <a:ext uri="{FF2B5EF4-FFF2-40B4-BE49-F238E27FC236}">
                  <a16:creationId xmlns:a16="http://schemas.microsoft.com/office/drawing/2014/main" id="{E3B06434-D8E4-4E19-B3D9-C61FC39FCBF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5BFCB558-25E9-4593-90FF-C3FA6030B942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6618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BC7D2A4F-0678-4598-B068-76DDF72BB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0"/>
          <a:stretch/>
        </p:blipFill>
        <p:spPr>
          <a:xfrm>
            <a:off x="7864833" y="1123798"/>
            <a:ext cx="3202488" cy="556475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3675354" y="174331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額外進行手動修正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6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468590D-D57A-B6D4-4DD5-B8F368646514}"/>
              </a:ext>
            </a:extLst>
          </p:cNvPr>
          <p:cNvSpPr txBox="1"/>
          <p:nvPr/>
        </p:nvSpPr>
        <p:spPr>
          <a:xfrm>
            <a:off x="698044" y="2087684"/>
            <a:ext cx="10785119" cy="2788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最北部、最南部因缺少測站導致插值不精確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台東太麻里鄉因為接近濃度高的屏東而歸類在群集四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雲林麥寮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(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六輕工業區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)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應歸類於群集二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面積小的行政區可能缺少資料而空白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lvl="1">
              <a:lnSpc>
                <a:spcPct val="200000"/>
              </a:lnSpc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- 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網格點被劃分去周圍行政區使用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6846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6106412" y="143526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分群前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7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C6A332F2-FC91-4D47-9A24-99B21BF7A1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6949692"/>
                  </p:ext>
                </p:extLst>
              </p:nvPr>
            </p:nvGraphicFramePr>
            <p:xfrm>
              <a:off x="1175430" y="2641543"/>
              <a:ext cx="9841139" cy="1980000"/>
            </p:xfrm>
            <a:graphic>
              <a:graphicData uri="http://schemas.openxmlformats.org/drawingml/2006/table">
                <a:tbl>
                  <a:tblPr/>
                  <a:tblGrid>
                    <a:gridCol w="2301767">
                      <a:extLst>
                        <a:ext uri="{9D8B030D-6E8A-4147-A177-3AD203B41FA5}">
                          <a16:colId xmlns:a16="http://schemas.microsoft.com/office/drawing/2014/main" val="2083870881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003964188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691225760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143438839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4098324251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疾病名稱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相關係數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95% CI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800" b="1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1" i="0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  <m:t>R</m:t>
                                    </m:r>
                                  </m:e>
                                  <m:sup>
                                    <m:r>
                                      <a:rPr lang="en-US" altLang="zh-TW" sz="1800" b="1" i="0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sz="1800" b="1" i="0" kern="12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Noto Serif TC ExtraBold" panose="020202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樣本數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310031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URI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0.424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[0.418, 0.431]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0.18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64093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55103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Influenza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0.215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[0.204, 0.226]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0.046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28513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4705842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zh-TW" alt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ans TC Medium" panose="020B0200000000000000" pitchFamily="34" charset="-120"/>
                              <a:cs typeface="Times New Roman" panose="02020603050405020304" pitchFamily="18" charset="0"/>
                            </a:rPr>
                            <a:t>急性</a:t>
                          </a:r>
                          <a:r>
                            <a:rPr 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Rhinosinusitis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0.175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[0.166, 0.183]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51414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6823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Allergic rhinitis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[0.131, 0.148]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52308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26831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C6A332F2-FC91-4D47-9A24-99B21BF7A1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6949692"/>
                  </p:ext>
                </p:extLst>
              </p:nvPr>
            </p:nvGraphicFramePr>
            <p:xfrm>
              <a:off x="1175430" y="2641543"/>
              <a:ext cx="9841139" cy="1980000"/>
            </p:xfrm>
            <a:graphic>
              <a:graphicData uri="http://schemas.openxmlformats.org/drawingml/2006/table">
                <a:tbl>
                  <a:tblPr/>
                  <a:tblGrid>
                    <a:gridCol w="2301767">
                      <a:extLst>
                        <a:ext uri="{9D8B030D-6E8A-4147-A177-3AD203B41FA5}">
                          <a16:colId xmlns:a16="http://schemas.microsoft.com/office/drawing/2014/main" val="2083870881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003964188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691225760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143438839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4098324251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疾病名稱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相關係數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95% CI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2654" t="-4615" r="-100647" b="-4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樣本數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310031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URI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0.424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[0.418, 0.431]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0.18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64093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55103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Influenza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0.215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[0.204, 0.226]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0.046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28513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4705842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zh-TW" alt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ans TC Medium" panose="020B0200000000000000" pitchFamily="34" charset="-120"/>
                              <a:cs typeface="Times New Roman" panose="02020603050405020304" pitchFamily="18" charset="0"/>
                            </a:rPr>
                            <a:t>急性</a:t>
                          </a:r>
                          <a:r>
                            <a:rPr 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Rhinosinusitis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0.175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[0.166, 0.183]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51414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6823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Allergic rhinitis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[0.131, 0.148]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52308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26831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37259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6106412" y="143526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8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表格 31">
                <a:extLst>
                  <a:ext uri="{FF2B5EF4-FFF2-40B4-BE49-F238E27FC236}">
                    <a16:creationId xmlns:a16="http://schemas.microsoft.com/office/drawing/2014/main" id="{4B831EA5-B0A7-4233-A2E4-8D90709BB4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5929209"/>
                  </p:ext>
                </p:extLst>
              </p:nvPr>
            </p:nvGraphicFramePr>
            <p:xfrm>
              <a:off x="1175430" y="2641543"/>
              <a:ext cx="9841139" cy="1980000"/>
            </p:xfrm>
            <a:graphic>
              <a:graphicData uri="http://schemas.openxmlformats.org/drawingml/2006/table">
                <a:tbl>
                  <a:tblPr/>
                  <a:tblGrid>
                    <a:gridCol w="2301767">
                      <a:extLst>
                        <a:ext uri="{9D8B030D-6E8A-4147-A177-3AD203B41FA5}">
                          <a16:colId xmlns:a16="http://schemas.microsoft.com/office/drawing/2014/main" val="2083870881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003964188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691225760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143438839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4098324251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疾病名稱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相關係數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95% CI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800" b="1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1" i="0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  <m:t>R</m:t>
                                    </m:r>
                                  </m:e>
                                  <m:sup>
                                    <m:r>
                                      <a:rPr lang="en-US" altLang="zh-TW" sz="1800" b="1" i="0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sz="1800" b="1" i="0" kern="12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Noto Serif TC ExtraBold" panose="020202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樣本數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310031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URI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0.559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[0.516, 0.600]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0.313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55103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Influenza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0.415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[0.364, 0.464]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0.173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4705842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ans TC Medium" panose="020B0200000000000000" pitchFamily="34" charset="-120"/>
                              <a:cs typeface="Times New Roman" panose="02020603050405020304" pitchFamily="18" charset="0"/>
                            </a:rPr>
                            <a:t>急性</a:t>
                          </a:r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Rhinosinusitis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0.376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[0.323, 0.427]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0.142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6823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Allergic rhinitis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0.279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[0.222, 0.334]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0.078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26831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表格 31">
                <a:extLst>
                  <a:ext uri="{FF2B5EF4-FFF2-40B4-BE49-F238E27FC236}">
                    <a16:creationId xmlns:a16="http://schemas.microsoft.com/office/drawing/2014/main" id="{4B831EA5-B0A7-4233-A2E4-8D90709BB4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5929209"/>
                  </p:ext>
                </p:extLst>
              </p:nvPr>
            </p:nvGraphicFramePr>
            <p:xfrm>
              <a:off x="1175430" y="2641543"/>
              <a:ext cx="9841139" cy="1980000"/>
            </p:xfrm>
            <a:graphic>
              <a:graphicData uri="http://schemas.openxmlformats.org/drawingml/2006/table">
                <a:tbl>
                  <a:tblPr/>
                  <a:tblGrid>
                    <a:gridCol w="2301767">
                      <a:extLst>
                        <a:ext uri="{9D8B030D-6E8A-4147-A177-3AD203B41FA5}">
                          <a16:colId xmlns:a16="http://schemas.microsoft.com/office/drawing/2014/main" val="2083870881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003964188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691225760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143438839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4098324251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疾病名稱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相關係數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95% CI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2654" t="-4615" r="-100647" b="-4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樣本數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310031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URI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0.559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[0.516, 0.600]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0.313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55103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Influenza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0.415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[0.364, 0.464]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0.173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4705842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ans TC Medium" panose="020B0200000000000000" pitchFamily="34" charset="-120"/>
                              <a:cs typeface="Times New Roman" panose="02020603050405020304" pitchFamily="18" charset="0"/>
                            </a:rPr>
                            <a:t>急性</a:t>
                          </a:r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Rhinosinusitis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0.376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[0.323, 0.427]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0.142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6823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Allergic rhinitis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0.279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[0.222, 0.334]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0.078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26831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47333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3675354" y="174331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前後差異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-1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9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C78D987A-3C37-4CA7-8500-1FF519C04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593" y="1266378"/>
            <a:ext cx="6400813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56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854</Words>
  <Application>Microsoft Office PowerPoint</Application>
  <PresentationFormat>寬螢幕</PresentationFormat>
  <Paragraphs>301</Paragraphs>
  <Slides>19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Noto Serif TC ExtraBold</vt:lpstr>
      <vt:lpstr>Arial</vt:lpstr>
      <vt:lpstr>Cambria Math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朱泊原</dc:creator>
  <cp:lastModifiedBy>庭毅 林</cp:lastModifiedBy>
  <cp:revision>29</cp:revision>
  <dcterms:created xsi:type="dcterms:W3CDTF">2025-06-15T12:43:57Z</dcterms:created>
  <dcterms:modified xsi:type="dcterms:W3CDTF">2025-11-04T18:10:24Z</dcterms:modified>
</cp:coreProperties>
</file>